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282" r:id="rId4"/>
    <p:sldId id="283" r:id="rId5"/>
    <p:sldId id="323" r:id="rId6"/>
    <p:sldId id="307" r:id="rId7"/>
    <p:sldId id="315" r:id="rId8"/>
    <p:sldId id="316" r:id="rId9"/>
    <p:sldId id="314" r:id="rId10"/>
    <p:sldId id="317" r:id="rId11"/>
    <p:sldId id="318" r:id="rId12"/>
    <p:sldId id="319" r:id="rId13"/>
    <p:sldId id="320" r:id="rId14"/>
    <p:sldId id="311" r:id="rId15"/>
    <p:sldId id="321" r:id="rId16"/>
    <p:sldId id="322" r:id="rId17"/>
    <p:sldId id="275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C000"/>
    <a:srgbClr val="0033CC"/>
    <a:srgbClr val="CC0000"/>
    <a:srgbClr val="008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9" autoAdjust="0"/>
    <p:restoredTop sz="94660"/>
  </p:normalViewPr>
  <p:slideViewPr>
    <p:cSldViewPr>
      <p:cViewPr varScale="1">
        <p:scale>
          <a:sx n="65" d="100"/>
          <a:sy n="65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0-11E4-435F-A03B-3AA16BCF4C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14688108,00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1E4-435F-A03B-3AA16BCF4C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4399041,35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1E4-435F-A03B-3AA16BCF4C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/>
                      <a:t>209712,37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1E4-435F-A03B-3AA16BCF4C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/>
                      <a:t>5828416,29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1E4-435F-A03B-3AA16BCF4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Выплаты оплаты труда</c:v>
                </c:pt>
                <c:pt idx="1">
                  <c:v>Обязательные взносы</c:v>
                </c:pt>
                <c:pt idx="2">
                  <c:v>Налоги, сборы, иные платежи</c:v>
                </c:pt>
                <c:pt idx="3">
                  <c:v>Закупки товаров, работ, услуг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14688108</c:v>
                </c:pt>
                <c:pt idx="1">
                  <c:v>4399041.3499999996</c:v>
                </c:pt>
                <c:pt idx="2">
                  <c:v>209712.37</c:v>
                </c:pt>
                <c:pt idx="3">
                  <c:v>5828416.29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E4-435F-A03B-3AA16BCF4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0AC6D-5F6C-48C5-912B-EC722240ECF3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1086D-BB87-4CE9-8E9D-FF485A0347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34E93-8E2E-473B-8D2D-0839894E29B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5477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6454775"/>
            <a:ext cx="19812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429000" y="645477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AF952FD-9FEB-471C-A201-ED46D205CA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7683500" y="64008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0" y="2286000"/>
            <a:ext cx="56388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00200"/>
            <a:ext cx="5638800" cy="682625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32662-8ED9-4057-8360-ADFA5C622C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EFAFC-3898-4371-9A67-20715A4C1E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ru-RU"/>
              <a:t>Вставка таблицы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fld id="{EA71570D-1F0A-4E63-9F42-CEC232B7D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9CE7D-D0BF-44B8-B2C0-CB197618E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42868-7286-4FF0-89B3-0EEC5B9E71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0F1D8-8B48-4E43-9D22-830BB5FA88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0D85B-CFF3-4B9D-ADE6-DA0AC33FB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EEE81-9968-4F63-87D6-EC9D65CE6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E6F46-5A59-4373-BA9D-7B6766AA22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A98E5-C290-4418-B1F0-037E0C8122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0C23B-7CA3-4897-9F00-58882314D4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7938" y="501650"/>
            <a:ext cx="1108075" cy="336550"/>
            <a:chOff x="5" y="316"/>
            <a:chExt cx="698" cy="212"/>
          </a:xfrm>
        </p:grpSpPr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5" y="480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5" y="427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" y="369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5" y="316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50013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4800" y="6400800"/>
            <a:ext cx="838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490E6E86-0499-4B4F-A249-9C20C59175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gray">
          <a:xfrm>
            <a:off x="7580313" y="6384925"/>
            <a:ext cx="954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196975" y="457200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77" name="Freeform 53"/>
          <p:cNvSpPr>
            <a:spLocks/>
          </p:cNvSpPr>
          <p:nvPr/>
        </p:nvSpPr>
        <p:spPr bwMode="gray">
          <a:xfrm>
            <a:off x="1143000" y="457200"/>
            <a:ext cx="130175" cy="457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288"/>
              </a:cxn>
              <a:cxn ang="0">
                <a:pos x="96" y="288"/>
              </a:cxn>
            </a:cxnLst>
            <a:rect l="0" t="0" r="r" b="b"/>
            <a:pathLst>
              <a:path w="96" h="288">
                <a:moveTo>
                  <a:pt x="96" y="0"/>
                </a:moveTo>
                <a:lnTo>
                  <a:pt x="0" y="0"/>
                </a:lnTo>
                <a:lnTo>
                  <a:pt x="0" y="288"/>
                </a:lnTo>
                <a:lnTo>
                  <a:pt x="96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79" name="Group 55"/>
          <p:cNvGrpSpPr>
            <a:grpSpLocks/>
          </p:cNvGrpSpPr>
          <p:nvPr/>
        </p:nvGrpSpPr>
        <p:grpSpPr bwMode="auto">
          <a:xfrm>
            <a:off x="5311775" y="457200"/>
            <a:ext cx="3832225" cy="457200"/>
            <a:chOff x="3346" y="288"/>
            <a:chExt cx="2414" cy="288"/>
          </a:xfrm>
        </p:grpSpPr>
        <p:sp>
          <p:nvSpPr>
            <p:cNvPr id="1071" name="Rectangle 47"/>
            <p:cNvSpPr>
              <a:spLocks noChangeArrowheads="1"/>
            </p:cNvSpPr>
            <p:nvPr userDrawn="1"/>
          </p:nvSpPr>
          <p:spPr bwMode="gray">
            <a:xfrm>
              <a:off x="3422" y="493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2" name="Rectangle 48"/>
            <p:cNvSpPr>
              <a:spLocks noChangeArrowheads="1"/>
            </p:cNvSpPr>
            <p:nvPr userDrawn="1"/>
          </p:nvSpPr>
          <p:spPr bwMode="gray">
            <a:xfrm>
              <a:off x="3422" y="440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3" name="Rectangle 49"/>
            <p:cNvSpPr>
              <a:spLocks noChangeArrowheads="1"/>
            </p:cNvSpPr>
            <p:nvPr userDrawn="1"/>
          </p:nvSpPr>
          <p:spPr bwMode="gray">
            <a:xfrm>
              <a:off x="3421" y="382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4" name="Rectangle 50"/>
            <p:cNvSpPr>
              <a:spLocks noChangeArrowheads="1"/>
            </p:cNvSpPr>
            <p:nvPr userDrawn="1"/>
          </p:nvSpPr>
          <p:spPr bwMode="gray">
            <a:xfrm>
              <a:off x="3421" y="329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gray">
            <a:xfrm flipH="1">
              <a:off x="3346" y="288"/>
              <a:ext cx="48" cy="288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96" y="288"/>
                </a:cxn>
              </a:cxnLst>
              <a:rect l="0" t="0" r="r" b="b"/>
              <a:pathLst>
                <a:path w="96" h="288">
                  <a:moveTo>
                    <a:pt x="96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96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wipe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-soch.gauro-riacro.ru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08104" y="6454775"/>
            <a:ext cx="2264296" cy="2444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857364"/>
            <a:ext cx="8712968" cy="857256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dirty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Отчет </a:t>
            </a:r>
            <a:endParaRPr lang="en-US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0"/>
            <a:ext cx="2914650" cy="26357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571472" y="2357430"/>
            <a:ext cx="871296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 финансово-хозяйственной деятельности</a:t>
            </a:r>
            <a:endParaRPr kumimoji="0" lang="en-US" sz="4000" b="1" i="0" u="none" strike="noStrike" kern="0" cap="none" spc="0" normalizeH="0" baseline="0" noProof="0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431032" y="4143380"/>
            <a:ext cx="871296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МБОУ </a:t>
            </a:r>
            <a:r>
              <a:rPr kumimoji="0" lang="ru-RU" sz="4400" b="1" i="0" u="none" strike="noStrike" kern="0" cap="none" spc="0" normalizeH="0" baseline="0" noProof="0" dirty="0" err="1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Большинской</a:t>
            </a:r>
            <a:r>
              <a:rPr kumimoji="0" lang="ru-RU" sz="4400" b="1" i="0" u="none" strike="noStrike" kern="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СОШ</a:t>
            </a:r>
            <a:endParaRPr kumimoji="0" lang="en-US" sz="4000" b="1" i="0" u="none" strike="noStrike" kern="0" cap="none" spc="0" normalizeH="0" baseline="0" noProof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1285852" y="5286388"/>
            <a:ext cx="707236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2024 г.</a:t>
            </a:r>
            <a:endParaRPr kumimoji="0" lang="en-US" sz="4000" b="1" i="0" u="none" strike="noStrike" kern="0" cap="none" spc="0" normalizeH="0" baseline="0" noProof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Закупки товаров, работ, услуг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2" y="1643050"/>
          <a:ext cx="8501121" cy="427308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0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Статья  расходов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611</a:t>
                      </a:r>
                      <a:r>
                        <a:rPr lang="ru-RU" sz="1600" dirty="0"/>
                        <a:t>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Наименование расходов,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местный бюджет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Стоимость, руб. 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648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Оплата коммунальных услуг</a:t>
                      </a:r>
                      <a:endParaRPr lang="ru-RU" sz="1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ЖБО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51.100,00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ТБО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10.617,28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Электроэнергия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556.500,00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48">
                <a:tc rowSpan="6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Оплата </a:t>
                      </a:r>
                    </a:p>
                    <a:p>
                      <a:pPr algn="ctr"/>
                      <a:r>
                        <a:rPr lang="ru-RU" sz="1200" dirty="0"/>
                        <a:t>услуг по содержанию имущества</a:t>
                      </a:r>
                      <a:endParaRPr lang="ru-RU" sz="1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Обслуживание АПС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96.800,00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Услуги охраны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Росгвардии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11.040,00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Видеонаблюдение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81.900,00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Огнезащитная обработка</a:t>
                      </a:r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17.100,00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Бак.исследование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25.217,29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Дезинфекция, противоклещевая обработка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14870,34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Оплата транспортных услуг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Транспортные услуги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19.200,00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Закупки товаров, работ, услуг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2" y="1643050"/>
          <a:ext cx="8501121" cy="421212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0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Статья  расходов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611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Наименование расходов,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местный бюджет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Стоимость, руб. 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648">
                <a:tc rowSpan="6"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 </a:t>
                      </a:r>
                      <a:r>
                        <a:rPr lang="ru-RU" sz="1200" dirty="0"/>
                        <a:t>Оплата прочих работ, услуг</a:t>
                      </a:r>
                      <a:endParaRPr lang="ru-RU" sz="1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Программное обеспечение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10.200,00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Военно-полевые сборы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Предворительный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/периодический медосмотр сотрудников, гигиеническое обучение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105.000,00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Реагирование на пульт вызова охраны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Контур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6.300,00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Охрана 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32.588,64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648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Приобретение материальных запасов</a:t>
                      </a:r>
                      <a:endParaRPr lang="ru-RU" sz="1200" b="1" dirty="0"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Приобретение канцтоваров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110.000,00</a:t>
                      </a:r>
                    </a:p>
                  </a:txBody>
                  <a:tcPr marL="68586" marR="685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Приобретение угля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1.707.282,72</a:t>
                      </a:r>
                    </a:p>
                  </a:txBody>
                  <a:tcPr marL="68586" marR="68586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Приобретение запчастей/колосников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78.000,00</a:t>
                      </a:r>
                    </a:p>
                  </a:txBody>
                  <a:tcPr marL="68586" marR="6858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Итого: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2.941.905,55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Закупки товаров, работ, услуг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357158" y="1500174"/>
          <a:ext cx="8501121" cy="514429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0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Статья  расходов, 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612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Наименование расходов,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местный бюджет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Стоимость, руб. 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Оплата услуг связи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Услуги ГЛОНАСС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6.000,00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Оплата услуг по содержанию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Калибровка </a:t>
                      </a:r>
                      <a:r>
                        <a:rPr lang="ru-RU" sz="1600" b="1" dirty="0" err="1">
                          <a:latin typeface="Arial" pitchFamily="34" charset="0"/>
                          <a:cs typeface="Arial" pitchFamily="34" charset="0"/>
                        </a:rPr>
                        <a:t>тахографа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43.000,00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Ремонт</a:t>
                      </a:r>
                      <a:r>
                        <a:rPr lang="ru-RU" sz="1600" b="1" baseline="0" dirty="0">
                          <a:latin typeface="Arial" pitchFamily="34" charset="0"/>
                          <a:cs typeface="Arial" pitchFamily="34" charset="0"/>
                        </a:rPr>
                        <a:t> автобуса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15.800,00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48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Оплата прочих работ,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Arial" pitchFamily="34" charset="0"/>
                          <a:cs typeface="Arial" pitchFamily="34" charset="0"/>
                        </a:rPr>
                        <a:t>Предрейсовый</a:t>
                      </a:r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600" b="1" dirty="0" err="1">
                          <a:latin typeface="Arial" pitchFamily="34" charset="0"/>
                          <a:cs typeface="Arial" pitchFamily="34" charset="0"/>
                        </a:rPr>
                        <a:t>послерейсовый</a:t>
                      </a:r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 МО водителя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27.720,00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Медосмотр сотрудников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 25.388,00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Arial" pitchFamily="34" charset="0"/>
                          <a:cs typeface="Arial" pitchFamily="34" charset="0"/>
                        </a:rPr>
                        <a:t>Энтеровирусы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4.600,00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Карта водителя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ГЛОНАСС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Оплата страхования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Страхование автобуса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10.500,00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648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Оплата  приобретения материальных запасов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Приобретение</a:t>
                      </a:r>
                      <a:r>
                        <a:rPr lang="ru-RU" sz="1600" b="1" baseline="0" dirty="0">
                          <a:latin typeface="Arial" pitchFamily="34" charset="0"/>
                          <a:cs typeface="Arial" pitchFamily="34" charset="0"/>
                        </a:rPr>
                        <a:t> радиатора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50.000,00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ГСМ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itchFamily="34" charset="0"/>
                          <a:cs typeface="Arial" pitchFamily="34" charset="0"/>
                        </a:rPr>
                        <a:t>188.948,00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Закупки товаров, работ, услуг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2" y="1643050"/>
          <a:ext cx="8715435" cy="3930422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50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Статья  расходов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Наименование расходов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Местный бюджет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Областной бюджет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Федеральный бюджет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612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Приобретение продуктов питания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507.172,00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Оплата  приобретения материальных запасов</a:t>
                      </a:r>
                    </a:p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Оздоровительный лагерь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5.521,28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72.243,22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Питание СВО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796,31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10.403,69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Питание многодетные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3.838,26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50.221,74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Организация бесплатного горячего питания обучающихся, получающих НОО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87.916,30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429.230,50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Итого: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756.275,85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220.784,95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429.230,50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Всего: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725.291,30</a:t>
                      </a:r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0729" y="784800"/>
            <a:ext cx="4589471" cy="487363"/>
          </a:xfrm>
        </p:spPr>
        <p:txBody>
          <a:bodyPr/>
          <a:lstStyle/>
          <a:p>
            <a:r>
              <a:rPr lang="ru-RU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Внебюджетные средства</a:t>
            </a:r>
            <a:br>
              <a:rPr lang="ru-RU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2800" b="1" dirty="0">
                <a:solidFill>
                  <a:srgbClr val="002060"/>
                </a:solidFill>
              </a:rPr>
            </a:br>
            <a:endParaRPr lang="en-US" sz="2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6409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C00000"/>
                </a:solidFill>
              </a:rPr>
              <a:t>Направления расходов:</a:t>
            </a:r>
          </a:p>
          <a:p>
            <a:pPr algn="ctr"/>
            <a:r>
              <a:rPr lang="ru-RU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Приобретение продуктов питания.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142984"/>
            <a:ext cx="3672408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400.740,76 руб.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500438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Родительская плата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образовательной организации в 2024 году составляла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70,00 рублей в день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285750" algn="just" eaLnBrk="1" hangingPunct="1">
              <a:buFontTx/>
              <a:buChar char="-"/>
              <a:defRPr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Users\Администратор\Downloads\10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31750"/>
            <a:ext cx="18256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220925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0729" y="784800"/>
            <a:ext cx="4589471" cy="487363"/>
          </a:xfrm>
        </p:spPr>
        <p:txBody>
          <a:bodyPr/>
          <a:lstStyle/>
          <a:p>
            <a:r>
              <a:rPr lang="ru-RU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 расходы:</a:t>
            </a:r>
            <a:br>
              <a:rPr lang="ru-RU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2800" b="1" dirty="0">
                <a:solidFill>
                  <a:srgbClr val="002060"/>
                </a:solidFill>
              </a:rPr>
            </a:br>
            <a:endParaRPr lang="en-US" sz="28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751" y="1214219"/>
            <a:ext cx="864096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u="sng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857232"/>
            <a:ext cx="3672408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25.125.278,01 руб.</a:t>
            </a:r>
            <a:endParaRPr lang="ru-RU" b="1" u="sng" dirty="0">
              <a:solidFill>
                <a:srgbClr val="002060"/>
              </a:solidFill>
            </a:endParaRPr>
          </a:p>
        </p:txBody>
      </p:sp>
      <p:pic>
        <p:nvPicPr>
          <p:cNvPr id="7" name="Picture 2" descr="C:\Users\Администратор\Downloads\1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0"/>
            <a:ext cx="1367178" cy="1065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/>
        </p:nvGraphicFramePr>
        <p:xfrm>
          <a:off x="642910" y="1714488"/>
          <a:ext cx="807249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122092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AutoShape 3"/>
          <p:cNvSpPr>
            <a:spLocks noChangeArrowheads="1"/>
          </p:cNvSpPr>
          <p:nvPr/>
        </p:nvSpPr>
        <p:spPr bwMode="gray">
          <a:xfrm rot="39573186">
            <a:off x="4595619" y="2230128"/>
            <a:ext cx="1185844" cy="621202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gray">
          <a:xfrm rot="3465783">
            <a:off x="4372715" y="4537184"/>
            <a:ext cx="1703185" cy="432513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gray">
          <a:xfrm rot="35969022">
            <a:off x="3425317" y="2260848"/>
            <a:ext cx="1185844" cy="621202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gray">
          <a:xfrm rot="7535209">
            <a:off x="2978342" y="4479796"/>
            <a:ext cx="1703186" cy="432513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7" name="AutoShape 7"/>
          <p:cNvSpPr>
            <a:spLocks noChangeArrowheads="1"/>
          </p:cNvSpPr>
          <p:nvPr/>
        </p:nvSpPr>
        <p:spPr bwMode="gray">
          <a:xfrm>
            <a:off x="5110159" y="3338040"/>
            <a:ext cx="1185844" cy="621202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8" name="AutoShape 8"/>
          <p:cNvSpPr>
            <a:spLocks noChangeArrowheads="1"/>
          </p:cNvSpPr>
          <p:nvPr/>
        </p:nvSpPr>
        <p:spPr bwMode="gray">
          <a:xfrm rot="-10800000">
            <a:off x="2678142" y="3331685"/>
            <a:ext cx="1292784" cy="621202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gray">
          <a:xfrm>
            <a:off x="1763688" y="1690688"/>
            <a:ext cx="5369586" cy="3744912"/>
          </a:xfrm>
          <a:prstGeom prst="ellips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317062" y="1598354"/>
            <a:ext cx="539453" cy="774796"/>
            <a:chOff x="1973" y="1706"/>
            <a:chExt cx="227" cy="227"/>
          </a:xfrm>
        </p:grpSpPr>
        <p:sp>
          <p:nvSpPr>
            <p:cNvPr id="51211" name="Oval 11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372500" y="3254116"/>
            <a:ext cx="539452" cy="774795"/>
            <a:chOff x="1565" y="2659"/>
            <a:chExt cx="227" cy="227"/>
          </a:xfrm>
        </p:grpSpPr>
        <p:sp>
          <p:nvSpPr>
            <p:cNvPr id="51214" name="Oval 14"/>
            <p:cNvSpPr>
              <a:spLocks noChangeArrowheads="1"/>
            </p:cNvSpPr>
            <p:nvPr/>
          </p:nvSpPr>
          <p:spPr bwMode="gray">
            <a:xfrm>
              <a:off x="1565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5" name="Oval 15"/>
            <p:cNvSpPr>
              <a:spLocks noChangeArrowheads="1"/>
            </p:cNvSpPr>
            <p:nvPr/>
          </p:nvSpPr>
          <p:spPr bwMode="gray">
            <a:xfrm>
              <a:off x="1575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236100" y="4797166"/>
            <a:ext cx="539452" cy="774795"/>
            <a:chOff x="2109" y="3612"/>
            <a:chExt cx="227" cy="227"/>
          </a:xfrm>
        </p:grpSpPr>
        <p:sp>
          <p:nvSpPr>
            <p:cNvPr id="51217" name="Oval 1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8" name="Oval 18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166500" y="1577716"/>
            <a:ext cx="539452" cy="774795"/>
            <a:chOff x="3470" y="1706"/>
            <a:chExt cx="227" cy="227"/>
          </a:xfrm>
        </p:grpSpPr>
        <p:sp>
          <p:nvSpPr>
            <p:cNvPr id="51220" name="Oval 20"/>
            <p:cNvSpPr>
              <a:spLocks noChangeArrowheads="1"/>
            </p:cNvSpPr>
            <p:nvPr/>
          </p:nvSpPr>
          <p:spPr bwMode="gray">
            <a:xfrm>
              <a:off x="3470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1" name="Oval 21"/>
            <p:cNvSpPr>
              <a:spLocks noChangeArrowheads="1"/>
            </p:cNvSpPr>
            <p:nvPr/>
          </p:nvSpPr>
          <p:spPr bwMode="gray">
            <a:xfrm>
              <a:off x="3480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115825" y="3254116"/>
            <a:ext cx="539452" cy="774795"/>
            <a:chOff x="3923" y="2659"/>
            <a:chExt cx="227" cy="227"/>
          </a:xfrm>
        </p:grpSpPr>
        <p:sp>
          <p:nvSpPr>
            <p:cNvPr id="51223" name="Oval 23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4" name="Oval 24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222062" y="4854316"/>
            <a:ext cx="539453" cy="774795"/>
            <a:chOff x="3515" y="3521"/>
            <a:chExt cx="227" cy="227"/>
          </a:xfrm>
        </p:grpSpPr>
        <p:sp>
          <p:nvSpPr>
            <p:cNvPr id="51226" name="Oval 26"/>
            <p:cNvSpPr>
              <a:spLocks noChangeArrowheads="1"/>
            </p:cNvSpPr>
            <p:nvPr/>
          </p:nvSpPr>
          <p:spPr bwMode="gray">
            <a:xfrm>
              <a:off x="3515" y="3521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7" name="Oval 27"/>
            <p:cNvSpPr>
              <a:spLocks noChangeArrowheads="1"/>
            </p:cNvSpPr>
            <p:nvPr/>
          </p:nvSpPr>
          <p:spPr bwMode="gray">
            <a:xfrm>
              <a:off x="3525" y="354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28" name="Oval 28"/>
          <p:cNvSpPr>
            <a:spLocks noChangeArrowheads="1"/>
          </p:cNvSpPr>
          <p:nvPr/>
        </p:nvSpPr>
        <p:spPr bwMode="gray">
          <a:xfrm>
            <a:off x="3020193" y="2643188"/>
            <a:ext cx="2911139" cy="1944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1229" name="Oval 29"/>
          <p:cNvSpPr>
            <a:spLocks noChangeArrowheads="1"/>
          </p:cNvSpPr>
          <p:nvPr/>
        </p:nvSpPr>
        <p:spPr bwMode="gray">
          <a:xfrm>
            <a:off x="3013843" y="2627313"/>
            <a:ext cx="2911139" cy="1944687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1230" name="Oval 30"/>
          <p:cNvSpPr>
            <a:spLocks noChangeArrowheads="1"/>
          </p:cNvSpPr>
          <p:nvPr/>
        </p:nvSpPr>
        <p:spPr bwMode="gray">
          <a:xfrm>
            <a:off x="3226092" y="2770188"/>
            <a:ext cx="2530909" cy="1690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1231" name="Oval 31"/>
          <p:cNvSpPr>
            <a:spLocks noChangeArrowheads="1"/>
          </p:cNvSpPr>
          <p:nvPr/>
        </p:nvSpPr>
        <p:spPr bwMode="gray">
          <a:xfrm>
            <a:off x="3208627" y="2743200"/>
            <a:ext cx="2530911" cy="16906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ru-RU"/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3013843" y="2373149"/>
            <a:ext cx="2917489" cy="2594139"/>
            <a:chOff x="2416" y="1798"/>
            <a:chExt cx="959" cy="959"/>
          </a:xfrm>
        </p:grpSpPr>
        <p:sp>
          <p:nvSpPr>
            <p:cNvPr id="51232" name="Oval 32"/>
            <p:cNvSpPr>
              <a:spLocks noChangeArrowheads="1"/>
            </p:cNvSpPr>
            <p:nvPr/>
          </p:nvSpPr>
          <p:spPr bwMode="gray">
            <a:xfrm>
              <a:off x="2416" y="1798"/>
              <a:ext cx="959" cy="959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51233" name="Oval 33"/>
            <p:cNvSpPr>
              <a:spLocks noChangeArrowheads="1"/>
            </p:cNvSpPr>
            <p:nvPr/>
          </p:nvSpPr>
          <p:spPr bwMode="gray">
            <a:xfrm>
              <a:off x="2430" y="1810"/>
              <a:ext cx="927" cy="92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1234" name="Oval 34"/>
            <p:cNvSpPr>
              <a:spLocks noChangeArrowheads="1"/>
            </p:cNvSpPr>
            <p:nvPr/>
          </p:nvSpPr>
          <p:spPr bwMode="gray">
            <a:xfrm>
              <a:off x="2441" y="1816"/>
              <a:ext cx="906" cy="90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1235" name="Oval 35"/>
            <p:cNvSpPr>
              <a:spLocks noChangeArrowheads="1"/>
            </p:cNvSpPr>
            <p:nvPr/>
          </p:nvSpPr>
          <p:spPr bwMode="gray">
            <a:xfrm>
              <a:off x="2451" y="1825"/>
              <a:ext cx="861" cy="8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1236" name="Oval 36"/>
            <p:cNvSpPr>
              <a:spLocks noChangeArrowheads="1"/>
            </p:cNvSpPr>
            <p:nvPr/>
          </p:nvSpPr>
          <p:spPr bwMode="gray">
            <a:xfrm>
              <a:off x="2502" y="1848"/>
              <a:ext cx="765" cy="68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51237" name="Text Box 37"/>
          <p:cNvSpPr txBox="1">
            <a:spLocks noChangeArrowheads="1"/>
          </p:cNvSpPr>
          <p:nvPr/>
        </p:nvSpPr>
        <p:spPr bwMode="auto">
          <a:xfrm>
            <a:off x="2964484" y="3008004"/>
            <a:ext cx="2891001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rgbClr val="CC0000"/>
                </a:solidFill>
              </a:rPr>
              <a:t>УСЛОВИЯ</a:t>
            </a:r>
          </a:p>
          <a:p>
            <a:pPr algn="ctr" eaLnBrk="0" hangingPunct="0"/>
            <a:r>
              <a:rPr lang="ru-RU" sz="2000" b="1" dirty="0">
                <a:solidFill>
                  <a:srgbClr val="CC0000"/>
                </a:solidFill>
              </a:rPr>
              <a:t>функционирования школы</a:t>
            </a:r>
            <a:endParaRPr lang="en-US" sz="2000" b="1" dirty="0">
              <a:solidFill>
                <a:srgbClr val="CC0000"/>
              </a:solidFill>
            </a:endParaRPr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5865988" y="1000108"/>
            <a:ext cx="3278012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производить расходы в пределах утвержденного плана финансово-хозяйственной деятельности</a:t>
            </a:r>
            <a:endParaRPr lang="en-US" sz="1600" b="1" dirty="0"/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-571536" y="1071546"/>
            <a:ext cx="3631514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ru-RU" sz="1600" b="1" dirty="0"/>
              <a:t>введение   строгого   </a:t>
            </a:r>
          </a:p>
          <a:p>
            <a:pPr algn="r" eaLnBrk="0" hangingPunct="0"/>
            <a:r>
              <a:rPr lang="ru-RU" sz="1600" b="1" dirty="0"/>
              <a:t>режима   экономии   </a:t>
            </a:r>
          </a:p>
          <a:p>
            <a:pPr algn="r" eaLnBrk="0" hangingPunct="0"/>
            <a:r>
              <a:rPr lang="ru-RU" sz="1600" b="1" dirty="0"/>
              <a:t>энергоресурсов   и   </a:t>
            </a:r>
          </a:p>
          <a:p>
            <a:pPr algn="r" eaLnBrk="0" hangingPunct="0"/>
            <a:r>
              <a:rPr lang="ru-RU" sz="1600" b="1" dirty="0"/>
              <a:t>материальных   средств</a:t>
            </a:r>
            <a:endParaRPr lang="en-US" sz="1600" b="1" dirty="0"/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6547812" y="3008004"/>
            <a:ext cx="2739095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соблюдение государственной дисциплины при расходовании материальных и финансовых средств</a:t>
            </a:r>
            <a:endParaRPr lang="en-US" sz="1600" b="1" dirty="0"/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03081" y="5117329"/>
            <a:ext cx="3133996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/>
              <a:t>организовать работу по привлечению и сохранению контингента обучающихся школы</a:t>
            </a:r>
            <a:endParaRPr lang="en-US" sz="1600" b="1" dirty="0"/>
          </a:p>
        </p:txBody>
      </p:sp>
      <p:sp>
        <p:nvSpPr>
          <p:cNvPr id="51242" name="Text Box 42"/>
          <p:cNvSpPr txBox="1">
            <a:spLocks noChangeArrowheads="1"/>
          </p:cNvSpPr>
          <p:nvPr/>
        </p:nvSpPr>
        <p:spPr bwMode="auto">
          <a:xfrm>
            <a:off x="0" y="3071810"/>
            <a:ext cx="2588498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ru-RU" sz="1600" b="1" dirty="0"/>
              <a:t>продолжить работу по совершенствованию материально-технической</a:t>
            </a:r>
          </a:p>
          <a:p>
            <a:pPr algn="r" eaLnBrk="0" hangingPunct="0"/>
            <a:r>
              <a:rPr lang="ru-RU" sz="1600" b="1" dirty="0"/>
              <a:t> базы школы</a:t>
            </a:r>
            <a:endParaRPr lang="en-US" sz="1600" b="1" dirty="0"/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142845" y="5081344"/>
            <a:ext cx="3052774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ru-RU" sz="1600" b="1" dirty="0"/>
              <a:t>усиление контроля за соблюдением санитарного законодательства при организации питания обучающихся</a:t>
            </a:r>
            <a:endParaRPr lang="en-US" sz="1600" b="1" dirty="0"/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Выводы:</a:t>
            </a:r>
            <a:endParaRPr lang="en-US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image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43042" y="5500702"/>
            <a:ext cx="6192688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Подробный отчет о финансово-хозяйственной деятельности организации размещен на сайте организации   </a:t>
            </a:r>
            <a:r>
              <a:rPr lang="en-US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http://b-soch.gauro-riacro.ru/</a:t>
            </a:r>
            <a:endParaRPr lang="ru-RU" alt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Цель ФХД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3996611"/>
            <a:ext cx="8640960" cy="188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Приоритетными направлениями деятельности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школы являются: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ourier New" pitchFamily="49" charset="0"/>
                <a:cs typeface="Arial" pitchFamily="34" charset="0"/>
              </a:rPr>
              <a:t>совершенствование условий для реализации ФГОС;</a:t>
            </a:r>
            <a:endParaRPr kumimoji="0" lang="ru-RU" sz="2000" b="0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ourier New" pitchFamily="49" charset="0"/>
                <a:cs typeface="Arial" pitchFamily="34" charset="0"/>
              </a:rPr>
              <a:t>формирование условий для создания комфортной среды в образовательном процессе.</a:t>
            </a:r>
            <a:endParaRPr kumimoji="0" lang="ru-RU" sz="2000" b="0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196752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Оказание услуг в сфере образования: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</a:rPr>
              <a:t>организация и осуществление образовательной деятельности по основным общеобразовательным программам,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</a:rPr>
              <a:t>обеспечение охраны здоровья и создание благоприятных условий для разностороннего развития личности,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+mn-lt"/>
                <a:ea typeface="Times New Roman" panose="02020603050405020304" pitchFamily="18" charset="0"/>
              </a:rPr>
              <a:t>удовлетворение потребностей обучающихся в самообразовании и получении дополнительного образования.</a:t>
            </a: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8194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646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4114800" cy="4873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состав учащихся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77628" cy="5105400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2023-2024 учебном  году было открыто 11 классов и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приступило к занятиям 110 учащихся.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19179"/>
              </p:ext>
            </p:extLst>
          </p:nvPr>
        </p:nvGraphicFramePr>
        <p:xfrm>
          <a:off x="179512" y="2565199"/>
          <a:ext cx="8535891" cy="271464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05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2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2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Класс 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2023-2024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5-9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2060848"/>
            <a:ext cx="3050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По уровням обучения</a:t>
            </a:r>
            <a:r>
              <a:rPr lang="ru-RU" sz="2000" dirty="0"/>
              <a:t>: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5286388"/>
            <a:ext cx="8784976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191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целях достижения успешной реализации приоритетных направлений деятельности школы определен необходимый состав сотрудников для </a:t>
            </a:r>
            <a:r>
              <a:rPr kumimoji="0" lang="ru-RU" b="0" i="0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штатного расписания, которое представлено таблицей:</a:t>
            </a:r>
            <a:endParaRPr kumimoji="0" lang="ru-RU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4114800" cy="4873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Численный состав работников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49039"/>
              </p:ext>
            </p:extLst>
          </p:nvPr>
        </p:nvGraphicFramePr>
        <p:xfrm>
          <a:off x="251520" y="1196752"/>
          <a:ext cx="8712968" cy="514162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44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29">
                <a:tc>
                  <a:txBody>
                    <a:bodyPr/>
                    <a:lstStyle/>
                    <a:p>
                      <a:pPr algn="l"/>
                      <a:endParaRPr lang="ru-RU" sz="20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effectLst/>
                        </a:rPr>
                        <a:t>Основные</a:t>
                      </a:r>
                      <a:r>
                        <a:rPr lang="ru-RU" sz="2000" b="1" baseline="0" dirty="0">
                          <a:effectLst/>
                        </a:rPr>
                        <a:t> работники 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  <a:latin typeface="+mn-lt"/>
                        </a:rPr>
                        <a:t>32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  <a:latin typeface="+mn-lt"/>
                        </a:rPr>
                        <a:t>33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  <a:latin typeface="+mn-lt"/>
                        </a:rPr>
                        <a:t>35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  <a:latin typeface="+mn-lt"/>
                        </a:rPr>
                        <a:t>35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r>
                        <a:rPr lang="ru-RU" sz="2000" b="1" dirty="0">
                          <a:effectLst/>
                        </a:rPr>
                        <a:t>Руководящие работники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r>
                        <a:rPr lang="ru-RU" sz="2000" b="1" dirty="0">
                          <a:effectLst/>
                        </a:rPr>
                        <a:t>Педагогические работники: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15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14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15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15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</a:rPr>
                        <a:t>Учителя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</a:rPr>
                        <a:t>Прочие педагогические работники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r>
                        <a:rPr lang="ru-RU" sz="2000" b="1" dirty="0">
                          <a:effectLst/>
                        </a:rPr>
                        <a:t>Иной </a:t>
                      </a:r>
                      <a:r>
                        <a:rPr lang="ru-RU" sz="2000" b="1" baseline="0" dirty="0">
                          <a:effectLst/>
                        </a:rPr>
                        <a:t>персонал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14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16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17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17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effectLst/>
                        </a:rPr>
                        <a:t>Внешние совместители 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929"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0"/>
            <a:ext cx="2453378" cy="12266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428604"/>
            <a:ext cx="5384640" cy="4873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Финансовое </a:t>
            </a:r>
            <a:br>
              <a:rPr lang="ru-RU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</a:t>
            </a:r>
            <a:endParaRPr lang="en-US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gray">
          <a:xfrm>
            <a:off x="2097658" y="283418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gray">
          <a:xfrm>
            <a:off x="2097658" y="374858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gray">
          <a:xfrm>
            <a:off x="2097658" y="464075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4282" y="1214422"/>
            <a:ext cx="864399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Финансовое обеспечение деятельности школы в 2024 году </a:t>
            </a:r>
            <a:r>
              <a:rPr lang="ru-RU" dirty="0"/>
              <a:t>происходило в соответствии с действующим законодательством Российской Федерации за</a:t>
            </a:r>
            <a:br>
              <a:rPr lang="ru-RU" dirty="0"/>
            </a:br>
            <a:r>
              <a:rPr lang="ru-RU" dirty="0"/>
              <a:t>счет средств местного, областного, федерального бюджетов, а также внебюджетных средств. </a:t>
            </a:r>
          </a:p>
          <a:p>
            <a:pPr algn="just"/>
            <a:endParaRPr lang="ru-RU" sz="800" dirty="0"/>
          </a:p>
          <a:p>
            <a:pPr algn="just"/>
            <a:r>
              <a:rPr lang="ru-RU" dirty="0"/>
              <a:t>Финансовое обеспечение муниципального задания осуществлялось с учетом расходов на содержание недвижимого имущества и особо ценного движимого имущества, закрепленного за школой, расходов на уплату налогов, в качестве</a:t>
            </a:r>
            <a:br>
              <a:rPr lang="ru-RU" dirty="0"/>
            </a:br>
            <a:r>
              <a:rPr lang="ru-RU" dirty="0"/>
              <a:t>объекта налогообложения по которым признается соответствующее имущество.</a:t>
            </a:r>
          </a:p>
          <a:p>
            <a:pPr algn="just"/>
            <a:br>
              <a:rPr lang="ru-RU" dirty="0"/>
            </a:br>
            <a:r>
              <a:rPr lang="ru-RU" dirty="0"/>
              <a:t>Источники формирования доходов:</a:t>
            </a:r>
          </a:p>
          <a:p>
            <a:pPr marL="361950" indent="-180975">
              <a:buFont typeface="Arial" pitchFamily="34" charset="0"/>
              <a:buChar char="•"/>
            </a:pPr>
            <a:r>
              <a:rPr lang="ru-RU" dirty="0"/>
              <a:t>средства федерального бюджета;</a:t>
            </a:r>
          </a:p>
          <a:p>
            <a:pPr marL="361950" indent="-180975">
              <a:buFont typeface="Arial" pitchFamily="34" charset="0"/>
              <a:buChar char="•"/>
            </a:pPr>
            <a:r>
              <a:rPr lang="ru-RU" dirty="0"/>
              <a:t>субвенция областного бюджета;</a:t>
            </a:r>
          </a:p>
          <a:p>
            <a:pPr marL="361950" indent="-180975">
              <a:buFont typeface="Arial" pitchFamily="34" charset="0"/>
              <a:buChar char="•"/>
            </a:pPr>
            <a:r>
              <a:rPr lang="ru-RU" dirty="0"/>
              <a:t>средства местного бюджета;</a:t>
            </a:r>
          </a:p>
          <a:p>
            <a:pPr marL="361950" indent="-180975">
              <a:buFont typeface="Arial" pitchFamily="34" charset="0"/>
              <a:buChar char="•"/>
            </a:pPr>
            <a:r>
              <a:rPr lang="ru-RU" dirty="0"/>
              <a:t>внебюджетные средства.</a:t>
            </a:r>
            <a:br>
              <a:rPr lang="ru-RU" sz="1600" dirty="0"/>
            </a:br>
            <a:endParaRPr lang="ru-RU" sz="1600" b="1" dirty="0"/>
          </a:p>
        </p:txBody>
      </p:sp>
      <p:sp>
        <p:nvSpPr>
          <p:cNvPr id="21" name="Нижний колонтитул 4"/>
          <p:cNvSpPr txBox="1">
            <a:spLocks/>
          </p:cNvSpPr>
          <p:nvPr/>
        </p:nvSpPr>
        <p:spPr bwMode="auto">
          <a:xfrm>
            <a:off x="5410200" y="6450013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МБОУ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Большинская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СОШ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42" y="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85720" y="5500702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В 2024 году МБОУ </a:t>
            </a:r>
            <a:r>
              <a:rPr lang="ru-RU" sz="2000" b="1" dirty="0" err="1"/>
              <a:t>Большинской</a:t>
            </a:r>
            <a:r>
              <a:rPr lang="ru-RU" sz="2000" b="1" dirty="0"/>
              <a:t> СОШ выделено бюджетных средств 25.125.278,01 руб.</a:t>
            </a:r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Расходы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 оплату труда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2" y="2357430"/>
          <a:ext cx="8715438" cy="239184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8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50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E3558"/>
                          </a:solidFill>
                          <a:latin typeface="+mn-lt"/>
                        </a:rPr>
                        <a:t>Областной бюджет:</a:t>
                      </a:r>
                      <a:endParaRPr lang="ru-RU" sz="1600" b="1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Местный бюджет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0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Руководящие</a:t>
                      </a:r>
                      <a:r>
                        <a:rPr lang="ru-RU" sz="1600" b="1" baseline="0" dirty="0"/>
                        <a:t> работники</a:t>
                      </a:r>
                      <a:endParaRPr lang="ru-RU" sz="1600" b="1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Педагогические</a:t>
                      </a:r>
                      <a:r>
                        <a:rPr lang="ru-RU" sz="1600" b="1" baseline="0" dirty="0"/>
                        <a:t> </a:t>
                      </a:r>
                      <a:r>
                        <a:rPr lang="ru-RU" sz="1600" b="1" dirty="0"/>
                        <a:t>работники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Прочий персонал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Классное руководство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Советник директора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Прочий персонал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1.041.948,00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8.284.930,00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1.642.376,00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1.136.139,00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120.615,00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1.489.800,00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00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Итого: 14.688.108,00</a:t>
                      </a:r>
                    </a:p>
                  </a:txBody>
                  <a:tcPr marL="68586" marR="68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142873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Субсидии бюджетным учреждениям на финансовое обеспечение МЗ </a:t>
            </a:r>
          </a:p>
          <a:p>
            <a:pPr algn="ctr"/>
            <a:r>
              <a:rPr lang="ru-RU" b="1" dirty="0"/>
              <a:t>на оказание муниципальных услуг (выполнение работ) </a:t>
            </a:r>
          </a:p>
          <a:p>
            <a:pPr algn="ctr"/>
            <a:r>
              <a:rPr lang="ru-RU" b="1" dirty="0"/>
              <a:t>код расходов -111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500034" y="4929198"/>
          <a:ext cx="8215371" cy="95959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738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8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Средняя зарплата </a:t>
                      </a:r>
                    </a:p>
                    <a:p>
                      <a:pPr algn="ctr"/>
                      <a:r>
                        <a:rPr lang="ru-RU" sz="1600" b="1" dirty="0"/>
                        <a:t>по школе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Средняя зарплата </a:t>
                      </a:r>
                      <a:r>
                        <a:rPr lang="ru-RU" sz="1600" b="1" dirty="0" err="1"/>
                        <a:t>педработников</a:t>
                      </a:r>
                      <a:r>
                        <a:rPr lang="ru-RU" sz="1600" b="1" dirty="0"/>
                        <a:t>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Средняя зарплата руководящих</a:t>
                      </a:r>
                      <a:r>
                        <a:rPr lang="ru-RU" sz="1600" b="1" baseline="0" dirty="0"/>
                        <a:t> работников</a:t>
                      </a:r>
                      <a:endParaRPr lang="ru-RU" sz="1600" b="1" dirty="0"/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34.971,00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40.612,00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28.943,00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Обязательные страховые взносы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2" y="2928934"/>
          <a:ext cx="8715438" cy="2595726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442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09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E3558"/>
                          </a:solidFill>
                          <a:latin typeface="+mn-lt"/>
                        </a:rPr>
                        <a:t>Областной бюджет:</a:t>
                      </a:r>
                      <a:endParaRPr lang="ru-RU" sz="1600" b="1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Местный бюджет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0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Руководящие</a:t>
                      </a:r>
                      <a:r>
                        <a:rPr lang="ru-RU" sz="1600" b="1" baseline="0" dirty="0"/>
                        <a:t> работники</a:t>
                      </a:r>
                      <a:endParaRPr lang="ru-RU" sz="1600" b="1" dirty="0"/>
                    </a:p>
                    <a:p>
                      <a:pPr algn="ctr"/>
                      <a:r>
                        <a:rPr lang="ru-RU" sz="1600" b="1" dirty="0"/>
                        <a:t>Учителя  </a:t>
                      </a:r>
                    </a:p>
                    <a:p>
                      <a:pPr algn="ctr"/>
                      <a:r>
                        <a:rPr lang="ru-RU" sz="1600" b="1" dirty="0"/>
                        <a:t>Прочие </a:t>
                      </a:r>
                      <a:r>
                        <a:rPr lang="ru-RU" sz="1600" b="1" dirty="0" err="1"/>
                        <a:t>педработники</a:t>
                      </a:r>
                      <a:endParaRPr lang="ru-RU" sz="1600" b="1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Классное руководство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Советник директора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Прочий персонал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3.569.535,35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343.181,00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36.425,00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449.900,00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0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Итого: 4.399.041,35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6" marR="68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1571612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Страховые взносы на обязательное страхование в Пенсионный фонд Российской Федерации, в Фонд социального страхования Российской Федерации, в Федеральный фонд обязательного медицинского страхования</a:t>
            </a:r>
          </a:p>
          <a:p>
            <a:pPr algn="ctr"/>
            <a:r>
              <a:rPr lang="ru-RU" b="1" dirty="0"/>
              <a:t>код расходов -119</a:t>
            </a:r>
          </a:p>
          <a:p>
            <a:pPr algn="ctr"/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24163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Налоги, обязательные сборы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0" y="2071678"/>
          <a:ext cx="8501124" cy="286912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427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509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E3558"/>
                          </a:solidFill>
                          <a:latin typeface="+mn-lt"/>
                        </a:rPr>
                        <a:t>Местный бюджет: </a:t>
                      </a:r>
                      <a:endParaRPr lang="ru-RU" sz="1600" b="1" dirty="0"/>
                    </a:p>
                  </a:txBody>
                  <a:tcPr marL="68586" marR="6858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Земельный налог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Налог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169.912,37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Транспортный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7.600,00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Налог на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12.200,00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Штрафы, пени, недоимки и иные платежи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Итого: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209.712,37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135729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Расходы на уплату налогов, сборов и иных платежей</a:t>
            </a:r>
          </a:p>
          <a:p>
            <a:pPr algn="ctr"/>
            <a:r>
              <a:rPr lang="ru-RU" b="1" dirty="0"/>
              <a:t>код расходов - 851/852/853</a:t>
            </a:r>
          </a:p>
        </p:txBody>
      </p:sp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/>
          <a:p>
            <a:r>
              <a:rPr lang="ru-RU" dirty="0"/>
              <a:t>МБОУ </a:t>
            </a:r>
            <a:r>
              <a:rPr lang="ru-RU" dirty="0" err="1"/>
              <a:t>Большинская</a:t>
            </a:r>
            <a:r>
              <a:rPr lang="ru-RU" dirty="0"/>
              <a:t> СОШ</a:t>
            </a:r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1187624" y="404664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Закупки товаров, работ, услуг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02930"/>
              </p:ext>
            </p:extLst>
          </p:nvPr>
        </p:nvGraphicFramePr>
        <p:xfrm>
          <a:off x="214282" y="1643050"/>
          <a:ext cx="8501121" cy="364425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0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Статья  расходов 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611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Наименование расходов,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областной бюджет  </a:t>
                      </a:r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Стоимость, руб.  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Оплата услуг связи</a:t>
                      </a:r>
                      <a:endParaRPr lang="ru-RU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/>
                        <a:t> </a:t>
                      </a:r>
                      <a:r>
                        <a:rPr lang="ru-RU" sz="1600" b="1" dirty="0"/>
                        <a:t>Телефон, Интернет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18.000,00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648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Оплата</a:t>
                      </a:r>
                    </a:p>
                    <a:p>
                      <a:pPr algn="ctr"/>
                      <a:r>
                        <a:rPr lang="ru-RU" sz="1400" dirty="0"/>
                        <a:t>прочих работ, услуг</a:t>
                      </a:r>
                      <a:endParaRPr lang="ru-RU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/>
                        <a:t> Медосмотр сотрудников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80.794,00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/>
                        <a:t> Бухгалтерское обслуживание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500.000,00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/>
                        <a:t> Обслуживание лицензионных программ (АИС)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69.500,00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48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Приобретение основных средств, материальных запасов</a:t>
                      </a:r>
                      <a:endParaRPr lang="ru-RU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/>
                        <a:t> Приобретение аттестатов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4.590,00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648">
                <a:tc v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/>
                        <a:t> Приобретение учебников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307.726,65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648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/>
                        <a:t>Итого: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980.610,65</a:t>
                      </a:r>
                    </a:p>
                  </a:txBody>
                  <a:tcPr marL="68586" marR="6858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2" descr="https://im3-tub-ru.yandex.net/i?id=f731b2a4ae6ed2b9f4172bb5aaa83098&amp;n=33&amp;h=215&amp;w=4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68" y="152400"/>
            <a:ext cx="2881958" cy="14409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89063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Копия 3-Д ГРАФИКИ, ДИАГРАММЫ">
  <a:themeElements>
    <a:clrScheme name="Тема Office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Копия 3-Д ГРАФИКИ, ДИАГРАММЫ</Template>
  <TotalTime>1653</TotalTime>
  <Words>964</Words>
  <Application>Microsoft Office PowerPoint</Application>
  <PresentationFormat>Экран (4:3)</PresentationFormat>
  <Paragraphs>355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Копия 3-Д ГРАФИКИ, ДИАГРАММЫ</vt:lpstr>
      <vt:lpstr>Отчет </vt:lpstr>
      <vt:lpstr>Презентация PowerPoint</vt:lpstr>
      <vt:lpstr>Численный состав учащихся</vt:lpstr>
      <vt:lpstr>Численный состав работников</vt:lpstr>
      <vt:lpstr>Финансовое  обеспечение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Внебюджетные средства  </vt:lpstr>
      <vt:lpstr>Итого расходы:  </vt:lpstr>
      <vt:lpstr>Выводы:</vt:lpstr>
      <vt:lpstr>Презентация PowerPoint</vt:lpstr>
    </vt:vector>
  </TitlesOfParts>
  <Company>МОУ Большинская СОШ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о финансово-хозяйственной деятельности МБОУ Большинской СОШ  за 2012 год</dc:title>
  <dc:creator>Учитель</dc:creator>
  <cp:lastModifiedBy>Direktor</cp:lastModifiedBy>
  <cp:revision>210</cp:revision>
  <cp:lastPrinted>2017-02-14T05:28:08Z</cp:lastPrinted>
  <dcterms:created xsi:type="dcterms:W3CDTF">2013-03-28T06:20:53Z</dcterms:created>
  <dcterms:modified xsi:type="dcterms:W3CDTF">2025-02-14T07:30:00Z</dcterms:modified>
</cp:coreProperties>
</file>